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a9ed0f88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a9ed0f88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39a10922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39a10922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39a10922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39a10922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39a10922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39a10922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39a10922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39a10922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39a10922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39a10922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a9ed0f88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a9ed0f88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39a1092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39a1092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a9ed0f88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a9ed0f88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a9ed0f88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a9ed0f88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a9ed0f8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a9ed0f8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a9ed0f88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a9ed0f88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a9ed0f88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a9ed0f88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ALICE ITS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S. Beolé per il gruppo ALICE ITS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125" y="2214235"/>
            <a:ext cx="3115175" cy="2766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20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Primi risultati del beam test</a:t>
            </a:r>
            <a:endParaRPr/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76200" y="4032925"/>
            <a:ext cx="27606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Andrea, Bong-Hwi, Chiara, Elena, Luciano, Umberto</a:t>
            </a:r>
            <a:endParaRPr sz="1200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125" y="49800"/>
            <a:ext cx="2839901" cy="252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6226350" y="1884150"/>
            <a:ext cx="14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partially aligned</a:t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6226350" y="4109875"/>
            <a:ext cx="14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final</a:t>
            </a:r>
            <a:r>
              <a:rPr lang="it"/>
              <a:t> alignment</a:t>
            </a: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6541875" y="293050"/>
            <a:ext cx="1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 px = 30um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311700" y="920425"/>
            <a:ext cx="4482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APTS dimension: 4x4 pixels, 10um each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movements: shift by 1um to optimize alignment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Goals: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measure time resolution of OPAMP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measure cluster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correlate time and spatial responses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153075" y="17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RICHIESTE 2022</a:t>
            </a:r>
            <a:endParaRPr b="1"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153075" y="655200"/>
            <a:ext cx="380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000000"/>
                </a:solidFill>
              </a:rPr>
              <a:t>Officina meccanica</a:t>
            </a:r>
            <a:r>
              <a:rPr lang="it" sz="1600">
                <a:solidFill>
                  <a:srgbClr val="000000"/>
                </a:solidFill>
              </a:rPr>
              <a:t>: </a:t>
            </a:r>
            <a:r>
              <a:rPr lang="it" sz="1200">
                <a:solidFill>
                  <a:schemeClr val="dk1"/>
                </a:solidFill>
              </a:rPr>
              <a:t>produzione di pezzi meccanici per adattare i sistemi di test di prototipi di sensori di grande area per ITS3: strutture di supporto, sistemi di micromanipolazione (2 mesi uomo)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200">
                <a:solidFill>
                  <a:schemeClr val="dk1"/>
                </a:solidFill>
              </a:rPr>
              <a:t>Servizio di progettazione meccanica:</a:t>
            </a:r>
            <a:r>
              <a:rPr lang="it" sz="1200">
                <a:solidFill>
                  <a:schemeClr val="dk1"/>
                </a:solidFill>
              </a:rPr>
              <a:t> S. Coli per contributo a progettazione strutture di supporto e manipolazione per test prototipi  di grande area ITS3 (3 mesi uomo) (in sinergia con NA60+)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54" name="Google Shape;154;p23"/>
          <p:cNvSpPr txBox="1"/>
          <p:nvPr>
            <p:ph idx="2" type="body"/>
          </p:nvPr>
        </p:nvSpPr>
        <p:spPr>
          <a:xfrm>
            <a:off x="3930725" y="1988825"/>
            <a:ext cx="5090400" cy="30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</a:rPr>
              <a:t>Laboratorio di Elettronica</a:t>
            </a:r>
            <a:r>
              <a:rPr lang="it" sz="1600">
                <a:solidFill>
                  <a:schemeClr val="dk1"/>
                </a:solidFill>
              </a:rPr>
              <a:t>: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it" sz="1200">
                <a:solidFill>
                  <a:srgbClr val="000000"/>
                </a:solidFill>
              </a:rPr>
              <a:t>si richiede la collaborazione di Franco Benotto </a:t>
            </a:r>
            <a:r>
              <a:rPr lang="it" sz="1200">
                <a:solidFill>
                  <a:schemeClr val="dk1"/>
                </a:solidFill>
              </a:rPr>
              <a:t>(10 mesi uomo)</a:t>
            </a:r>
            <a:endParaRPr sz="12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it" sz="1200">
                <a:solidFill>
                  <a:srgbClr val="000000"/>
                </a:solidFill>
              </a:rPr>
              <a:t>per la progettazione di </a:t>
            </a:r>
            <a:r>
              <a:rPr b="1" lang="it" sz="1200">
                <a:solidFill>
                  <a:srgbClr val="FF0000"/>
                </a:solidFill>
              </a:rPr>
              <a:t>circuiti FPC per bent structure di grande area </a:t>
            </a:r>
            <a:r>
              <a:rPr lang="it" sz="1200">
                <a:solidFill>
                  <a:srgbClr val="000000"/>
                </a:solidFill>
              </a:rPr>
              <a:t>versione upilex+alluminio, </a:t>
            </a:r>
            <a:endParaRPr sz="12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it" sz="1200">
                <a:solidFill>
                  <a:srgbClr val="FF0000"/>
                </a:solidFill>
              </a:rPr>
              <a:t>PCB per test di strutture di piccola area</a:t>
            </a:r>
            <a:r>
              <a:rPr lang="it" sz="1200">
                <a:solidFill>
                  <a:srgbClr val="000000"/>
                </a:solidFill>
              </a:rPr>
              <a:t>, e per il supporto alle attività di saldatura delle connessioni elettriche. </a:t>
            </a:r>
            <a:endParaRPr sz="12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it" sz="1200">
                <a:solidFill>
                  <a:srgbClr val="FF0000"/>
                </a:solidFill>
              </a:rPr>
              <a:t>Sviluppo di sistemi di test per la verifica funzionale e caratterizzazione completa dei prototipi</a:t>
            </a:r>
            <a:r>
              <a:rPr lang="it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it" sz="1200">
                <a:solidFill>
                  <a:srgbClr val="000000"/>
                </a:solidFill>
              </a:rPr>
              <a:t>Si richiede la collaborazione di Flori Dumitrache per le </a:t>
            </a:r>
            <a:r>
              <a:rPr b="1" lang="it" sz="1200">
                <a:solidFill>
                  <a:srgbClr val="38761D"/>
                </a:solidFill>
              </a:rPr>
              <a:t>microsaldature (wire e TAB bond) sui prototipi </a:t>
            </a:r>
            <a:r>
              <a:rPr lang="it" sz="1200">
                <a:solidFill>
                  <a:srgbClr val="000000"/>
                </a:solidFill>
              </a:rPr>
              <a:t>(4 mesi uomo)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213" y="173125"/>
            <a:ext cx="2624073" cy="18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3636750" y="4736125"/>
            <a:ext cx="18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666666"/>
                </a:solidFill>
              </a:rPr>
              <a:t>ALICE ITS - S. Beolé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9" y="2989450"/>
            <a:ext cx="2845500" cy="21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0263" y="173125"/>
            <a:ext cx="2407562" cy="18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MOVING TO 65 nanometers</a:t>
            </a:r>
            <a:endParaRPr b="1"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85125" y="1073175"/>
            <a:ext cx="44214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924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70"/>
              <a:buChar char="●"/>
            </a:pPr>
            <a:r>
              <a:rPr lang="it" sz="1270">
                <a:solidFill>
                  <a:schemeClr val="dk1"/>
                </a:solidFill>
              </a:rPr>
              <a:t>ALPIDE is fabricated in TowerJazz 180 nm</a:t>
            </a:r>
            <a:endParaRPr sz="1270">
              <a:solidFill>
                <a:schemeClr val="dk1"/>
              </a:solidFill>
            </a:endParaRPr>
          </a:p>
          <a:p>
            <a:pPr indent="-3092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0"/>
              <a:buChar char="●"/>
            </a:pPr>
            <a:r>
              <a:rPr lang="it" sz="1270">
                <a:solidFill>
                  <a:schemeClr val="dk1"/>
                </a:solidFill>
              </a:rPr>
              <a:t>Main motivation for ITS3 to go to TowerJazz 65 nm: larger wafers (300 mm instead of 200 mm for 180 nm)</a:t>
            </a:r>
            <a:endParaRPr sz="1270">
              <a:solidFill>
                <a:schemeClr val="dk1"/>
              </a:solidFill>
            </a:endParaRPr>
          </a:p>
          <a:p>
            <a:pPr indent="-3092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0"/>
              <a:buChar char="●"/>
            </a:pPr>
            <a:r>
              <a:rPr b="1" lang="it" sz="1270">
                <a:solidFill>
                  <a:schemeClr val="dk1"/>
                </a:solidFill>
              </a:rPr>
              <a:t>Added benefits: </a:t>
            </a:r>
            <a:endParaRPr b="1" sz="1270">
              <a:solidFill>
                <a:schemeClr val="dk1"/>
              </a:solidFill>
            </a:endParaRPr>
          </a:p>
          <a:p>
            <a:pPr indent="-309244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0"/>
              <a:buChar char="●"/>
            </a:pPr>
            <a:r>
              <a:rPr lang="it" sz="1270">
                <a:solidFill>
                  <a:schemeClr val="dk1"/>
                </a:solidFill>
              </a:rPr>
              <a:t>higher integration (smaller pixels or more logic)</a:t>
            </a:r>
            <a:endParaRPr sz="1270">
              <a:solidFill>
                <a:schemeClr val="dk1"/>
              </a:solidFill>
            </a:endParaRPr>
          </a:p>
          <a:p>
            <a:pPr indent="-309244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0"/>
              <a:buChar char="●"/>
            </a:pPr>
            <a:r>
              <a:rPr lang="it" sz="1270">
                <a:solidFill>
                  <a:schemeClr val="dk1"/>
                </a:solidFill>
              </a:rPr>
              <a:t>lower power consumption (per logic but also per area)</a:t>
            </a:r>
            <a:endParaRPr sz="1270">
              <a:solidFill>
                <a:schemeClr val="dk1"/>
              </a:solidFill>
            </a:endParaRPr>
          </a:p>
          <a:p>
            <a:pPr indent="-309244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0"/>
              <a:buChar char="●"/>
            </a:pPr>
            <a:r>
              <a:rPr lang="it" sz="1270">
                <a:solidFill>
                  <a:schemeClr val="dk1"/>
                </a:solidFill>
              </a:rPr>
              <a:t>overall a lower price per square-meter is estimated (but: higher set-up costs) </a:t>
            </a:r>
            <a:endParaRPr sz="1270">
              <a:solidFill>
                <a:schemeClr val="dk1"/>
              </a:solidFill>
            </a:endParaRPr>
          </a:p>
          <a:p>
            <a:pPr indent="-3092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0"/>
              <a:buChar char="●"/>
            </a:pPr>
            <a:r>
              <a:rPr b="1" lang="it" sz="1270">
                <a:solidFill>
                  <a:schemeClr val="dk1"/>
                </a:solidFill>
              </a:rPr>
              <a:t>Unknowns:</a:t>
            </a:r>
            <a:endParaRPr b="1" sz="1270">
              <a:solidFill>
                <a:schemeClr val="dk1"/>
              </a:solidFill>
            </a:endParaRPr>
          </a:p>
          <a:p>
            <a:pPr indent="-309244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0"/>
              <a:buChar char="●"/>
            </a:pPr>
            <a:r>
              <a:rPr lang="it" sz="1270">
                <a:solidFill>
                  <a:srgbClr val="FF0000"/>
                </a:solidFill>
              </a:rPr>
              <a:t>radiation hardness:</a:t>
            </a:r>
            <a:r>
              <a:rPr lang="it" sz="1270">
                <a:solidFill>
                  <a:schemeClr val="dk1"/>
                </a:solidFill>
              </a:rPr>
              <a:t> expected to be at least as good as 180 nm, but to be checked</a:t>
            </a:r>
            <a:endParaRPr sz="1270">
              <a:solidFill>
                <a:schemeClr val="dk1"/>
              </a:solidFill>
            </a:endParaRPr>
          </a:p>
          <a:p>
            <a:pPr indent="-309244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70"/>
              <a:buChar char="●"/>
            </a:pPr>
            <a:r>
              <a:rPr lang="it" sz="1270">
                <a:solidFill>
                  <a:srgbClr val="FF0000"/>
                </a:solidFill>
              </a:rPr>
              <a:t>charge-collection properties:</a:t>
            </a:r>
            <a:r>
              <a:rPr lang="it" sz="1270">
                <a:solidFill>
                  <a:schemeClr val="dk1"/>
                </a:solidFill>
              </a:rPr>
              <a:t> larger unknown: epitaxial layer will be thinner, but pixel pitch also smaller, to be assessed quantitatively ASAP (MLR1 TEST STRUCTURES)</a:t>
            </a:r>
            <a:endParaRPr sz="490"/>
          </a:p>
        </p:txBody>
      </p:sp>
      <p:sp>
        <p:nvSpPr>
          <p:cNvPr id="166" name="Google Shape;166;p24"/>
          <p:cNvSpPr txBox="1"/>
          <p:nvPr>
            <p:ph idx="2" type="body"/>
          </p:nvPr>
        </p:nvSpPr>
        <p:spPr>
          <a:xfrm>
            <a:off x="4832400" y="246125"/>
            <a:ext cx="4092300" cy="3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09684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it" sz="5107">
                <a:solidFill>
                  <a:schemeClr val="dk1"/>
                </a:solidFill>
              </a:rPr>
              <a:t>First submission in new technology node submitted end of 2020 (MLR1)</a:t>
            </a:r>
            <a:endParaRPr b="1" sz="5107">
              <a:solidFill>
                <a:schemeClr val="dk1"/>
              </a:solidFill>
            </a:endParaRPr>
          </a:p>
          <a:p>
            <a:pPr indent="-30968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it" sz="5107">
                <a:solidFill>
                  <a:schemeClr val="dk1"/>
                </a:solidFill>
              </a:rPr>
              <a:t>Content:</a:t>
            </a:r>
            <a:endParaRPr sz="5107">
              <a:solidFill>
                <a:schemeClr val="dk1"/>
              </a:solidFill>
            </a:endParaRPr>
          </a:p>
          <a:p>
            <a:pPr indent="-30968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it" sz="5107">
                <a:solidFill>
                  <a:schemeClr val="dk1"/>
                </a:solidFill>
              </a:rPr>
              <a:t>transistor test structures </a:t>
            </a:r>
            <a:endParaRPr sz="5107">
              <a:solidFill>
                <a:schemeClr val="dk1"/>
              </a:solidFill>
            </a:endParaRPr>
          </a:p>
          <a:p>
            <a:pPr indent="-30968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it" sz="5107">
                <a:solidFill>
                  <a:schemeClr val="dk1"/>
                </a:solidFill>
              </a:rPr>
              <a:t>analog pixel test chips</a:t>
            </a:r>
            <a:endParaRPr sz="5107">
              <a:solidFill>
                <a:schemeClr val="dk1"/>
              </a:solidFill>
            </a:endParaRPr>
          </a:p>
          <a:p>
            <a:pPr indent="-30968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it" sz="5107">
                <a:solidFill>
                  <a:schemeClr val="dk1"/>
                </a:solidFill>
              </a:rPr>
              <a:t>rolling shutter matrix</a:t>
            </a:r>
            <a:endParaRPr sz="5107">
              <a:solidFill>
                <a:schemeClr val="dk1"/>
              </a:solidFill>
            </a:endParaRPr>
          </a:p>
          <a:p>
            <a:pPr indent="-30968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it" sz="5107">
                <a:solidFill>
                  <a:schemeClr val="dk1"/>
                </a:solidFill>
              </a:rPr>
              <a:t>smaller building blocks</a:t>
            </a:r>
            <a:endParaRPr sz="5107">
              <a:solidFill>
                <a:schemeClr val="dk1"/>
              </a:solidFill>
            </a:endParaRPr>
          </a:p>
          <a:p>
            <a:pPr indent="-309684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it" sz="5107">
                <a:solidFill>
                  <a:schemeClr val="dk1"/>
                </a:solidFill>
              </a:rPr>
              <a:t>Goal: verification technology for:</a:t>
            </a:r>
            <a:endParaRPr sz="5107">
              <a:solidFill>
                <a:schemeClr val="dk1"/>
              </a:solidFill>
            </a:endParaRPr>
          </a:p>
          <a:p>
            <a:pPr indent="-30968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it" sz="5107">
                <a:solidFill>
                  <a:schemeClr val="dk1"/>
                </a:solidFill>
              </a:rPr>
              <a:t>radiation hardness</a:t>
            </a:r>
            <a:endParaRPr sz="5107">
              <a:solidFill>
                <a:schemeClr val="dk1"/>
              </a:solidFill>
            </a:endParaRPr>
          </a:p>
          <a:p>
            <a:pPr indent="-30968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it" sz="5107">
                <a:solidFill>
                  <a:schemeClr val="dk1"/>
                </a:solidFill>
              </a:rPr>
              <a:t>charge-collection properties</a:t>
            </a:r>
            <a:endParaRPr sz="5107">
              <a:solidFill>
                <a:schemeClr val="dk1"/>
              </a:solidFill>
            </a:endParaRPr>
          </a:p>
          <a:p>
            <a:pPr indent="-309684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it" sz="5107">
                <a:solidFill>
                  <a:schemeClr val="dk1"/>
                </a:solidFill>
              </a:rPr>
              <a:t>(+ get familiar in general)</a:t>
            </a:r>
            <a:endParaRPr sz="510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4215">
                <a:solidFill>
                  <a:srgbClr val="FF0000"/>
                </a:solidFill>
              </a:rPr>
              <a:t>TEST SET UP DESIGNED BY INFN (CA+TO+TS)</a:t>
            </a:r>
            <a:endParaRPr b="1" sz="4215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4215">
                <a:solidFill>
                  <a:srgbClr val="FF0000"/>
                </a:solidFill>
              </a:rPr>
              <a:t>PRODUCTION ONGOING: FIRST TS READY BY JULY</a:t>
            </a:r>
            <a:endParaRPr b="1" sz="4215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73187" y="2929087"/>
            <a:ext cx="1724725" cy="212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3636750" y="4659925"/>
            <a:ext cx="18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666666"/>
                </a:solidFill>
              </a:rPr>
              <a:t>ALICE ITS - S. Beolé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475" y="0"/>
            <a:ext cx="7948520" cy="425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type="title"/>
          </p:nvPr>
        </p:nvSpPr>
        <p:spPr>
          <a:xfrm>
            <a:off x="95750" y="1442025"/>
            <a:ext cx="2450700" cy="28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355"/>
              <a:t>MOSS: </a:t>
            </a:r>
            <a:endParaRPr b="1" sz="4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700"/>
              <a:t>Monolithic Stitched  Sensor</a:t>
            </a:r>
            <a:r>
              <a:rPr b="1" lang="it" sz="4300"/>
              <a:t> </a:t>
            </a:r>
            <a:endParaRPr b="1" sz="4300"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311700" y="4393750"/>
            <a:ext cx="85206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MOSS (Monolithic Stitched Sensor), has a basic sub-sensor unit 25 mm long, replicated 10 times through stitching, for an overall length of about 25 cm</a:t>
            </a:r>
            <a:endParaRPr/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3636750" y="4659925"/>
            <a:ext cx="18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666666"/>
                </a:solidFill>
              </a:rPr>
              <a:t>ALICE ITS - S. Beolé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NEW SUBMISSION 2022</a:t>
            </a:r>
            <a:endParaRPr b="1"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11700" y="1152475"/>
            <a:ext cx="3999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/>
              <a:t>NEW TEST STRUCTURES:</a:t>
            </a:r>
            <a:endParaRPr b="1"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it" sz="1700"/>
              <a:t>MORE COMPLEX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" sz="1700"/>
              <a:t>WIDER AREA (STITCHING)</a:t>
            </a:r>
            <a:endParaRPr sz="1700"/>
          </a:p>
        </p:txBody>
      </p:sp>
      <p:sp>
        <p:nvSpPr>
          <p:cNvPr id="185" name="Google Shape;185;p26"/>
          <p:cNvSpPr txBox="1"/>
          <p:nvPr>
            <p:ph idx="2" type="body"/>
          </p:nvPr>
        </p:nvSpPr>
        <p:spPr>
          <a:xfrm>
            <a:off x="4832400" y="382075"/>
            <a:ext cx="3999900" cy="43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it" sz="1695"/>
              <a:t>ACTIVITIES IN INFN:</a:t>
            </a:r>
            <a:endParaRPr b="1" sz="1695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it" sz="1695"/>
              <a:t>Optimization of test set up for new/wide area Test Structures</a:t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Char char="●"/>
            </a:pPr>
            <a:r>
              <a:rPr lang="it" sz="1695"/>
              <a:t>Design of FPC for interconnections</a:t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Char char="●"/>
            </a:pPr>
            <a:r>
              <a:rPr lang="it" sz="1695"/>
              <a:t>Beam tests + Laboratory characterization 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it" sz="1695"/>
              <a:t>all this work is done synergically with other applications, in Torino with NA60+ project: </a:t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it" sz="1695"/>
              <a:t>same chip (planar, not bent)</a:t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Char char="●"/>
            </a:pPr>
            <a:r>
              <a:rPr lang="it" sz="1695"/>
              <a:t>same interconnection pads, FPC will be very similar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95"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5" y="3012425"/>
            <a:ext cx="4357650" cy="12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3636750" y="4659925"/>
            <a:ext cx="18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666666"/>
                </a:solidFill>
              </a:rPr>
              <a:t>ALICE ITS - S. Beolé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25" y="874734"/>
            <a:ext cx="2156201" cy="215514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636750" y="4821350"/>
            <a:ext cx="18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666666"/>
                </a:solidFill>
              </a:rPr>
              <a:t>ALICE ITS - S. Beolé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758150" y="3143950"/>
            <a:ext cx="296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269999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INSTALLAZIONE </a:t>
            </a:r>
            <a:r>
              <a:rPr b="1" lang="it"/>
              <a:t>ITS2</a:t>
            </a:r>
            <a:r>
              <a:rPr lang="it"/>
              <a:t> </a:t>
            </a:r>
            <a:r>
              <a:rPr b="1" lang="it"/>
              <a:t>COMPLETATA </a:t>
            </a:r>
            <a:r>
              <a:rPr lang="it"/>
              <a:t>A MAGGIO 2021</a:t>
            </a:r>
            <a:endParaRPr/>
          </a:p>
          <a:p>
            <a:pPr indent="-317500" lvl="0" marL="269999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1 anno di commissioning per verifica funzionalità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0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Aggiornamento ITS2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575" y="490973"/>
            <a:ext cx="2841674" cy="37678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868050" y="4368175"/>
            <a:ext cx="4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Tecnologia ALPIDE usata in molte applicazioni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35900" y="13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Calibrazione e ricostruzione tracce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0" y="920425"/>
            <a:ext cx="3452275" cy="39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525" y="1218775"/>
            <a:ext cx="4637775" cy="26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873713" y="3909050"/>
            <a:ext cx="527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presa dati con raggi cosmici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pp Pilot Beam collisions @ 900GeV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47675" y="79500"/>
            <a:ext cx="4467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ITS3: the silicon only detector </a:t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636750" y="4659925"/>
            <a:ext cx="18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666666"/>
                </a:solidFill>
              </a:rPr>
              <a:t>ALICE ITS - S. Beolé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36" y="0"/>
            <a:ext cx="2140875" cy="432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805563" y="1962075"/>
            <a:ext cx="1590600" cy="4002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ITS2 Inner barrel</a:t>
            </a:r>
            <a:endParaRPr/>
          </a:p>
        </p:txBody>
      </p:sp>
      <p:cxnSp>
        <p:nvCxnSpPr>
          <p:cNvPr id="86" name="Google Shape;86;p16"/>
          <p:cNvCxnSpPr>
            <a:stCxn id="85" idx="2"/>
          </p:cNvCxnSpPr>
          <p:nvPr/>
        </p:nvCxnSpPr>
        <p:spPr>
          <a:xfrm flipH="1">
            <a:off x="7584363" y="2362275"/>
            <a:ext cx="16500" cy="666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6"/>
          <p:cNvSpPr txBox="1"/>
          <p:nvPr/>
        </p:nvSpPr>
        <p:spPr>
          <a:xfrm>
            <a:off x="6448425" y="4263025"/>
            <a:ext cx="2304900" cy="4002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ITS3 Mechanical mock-up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8567" r="0" t="78630"/>
          <a:stretch/>
        </p:blipFill>
        <p:spPr>
          <a:xfrm>
            <a:off x="264495" y="819150"/>
            <a:ext cx="6112256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21371" l="8567" r="0" t="0"/>
          <a:stretch/>
        </p:blipFill>
        <p:spPr>
          <a:xfrm>
            <a:off x="264500" y="1391849"/>
            <a:ext cx="6112251" cy="21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2105025" y="781050"/>
            <a:ext cx="619200" cy="27180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71475" y="3686175"/>
            <a:ext cx="54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2021 MLR1 prototypes delivered, tests ongoing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2022 ER1 submission: stitched sensors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425"/>
            <a:ext cx="8629248" cy="48286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152400" y="54125"/>
            <a:ext cx="6237300" cy="6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/>
              <a:t>Bent chips work!</a:t>
            </a:r>
            <a:endParaRPr b="1"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079"/>
            <a:ext cx="8679900" cy="485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7504100" y="1819175"/>
            <a:ext cx="1353600" cy="942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6464300" y="1927450"/>
            <a:ext cx="1039800" cy="400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FRANCO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3162025" y="90375"/>
            <a:ext cx="4385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900"/>
              <a:t>for MLR1 chips testing</a:t>
            </a:r>
            <a:endParaRPr b="1" sz="2900"/>
          </a:p>
        </p:txBody>
      </p:sp>
      <p:sp>
        <p:nvSpPr>
          <p:cNvPr id="110" name="Google Shape;110;p18"/>
          <p:cNvSpPr/>
          <p:nvPr/>
        </p:nvSpPr>
        <p:spPr>
          <a:xfrm>
            <a:off x="5534125" y="3533525"/>
            <a:ext cx="3226200" cy="1339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135"/>
            <a:ext cx="8679900" cy="44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378700" y="3831925"/>
            <a:ext cx="27507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Andrea, Chiara, Elena, Flori, Francesco, </a:t>
            </a:r>
            <a:r>
              <a:rPr lang="it"/>
              <a:t>Franco, Luciano, Umberto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425"/>
            <a:ext cx="8629248" cy="482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378700" y="3831925"/>
            <a:ext cx="2750700" cy="83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Andrea, Chiara, Elena, Flori, Francesco, Franco, Luciano, Umberto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075"/>
            <a:ext cx="8590577" cy="480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76200" y="4032925"/>
            <a:ext cx="27606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Andrea, Chiara, Elena, Flori, Francesco, Franco, Luciano, Umberto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